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7" r:id="rId2"/>
    <p:sldId id="281" r:id="rId3"/>
    <p:sldId id="291" r:id="rId4"/>
    <p:sldId id="292" r:id="rId5"/>
    <p:sldId id="282" r:id="rId6"/>
    <p:sldId id="290" r:id="rId7"/>
    <p:sldId id="285" r:id="rId8"/>
    <p:sldId id="283" r:id="rId9"/>
    <p:sldId id="286" r:id="rId10"/>
    <p:sldId id="288" r:id="rId11"/>
    <p:sldId id="287" r:id="rId12"/>
    <p:sldId id="279" r:id="rId13"/>
    <p:sldId id="258" r:id="rId14"/>
    <p:sldId id="259" r:id="rId15"/>
    <p:sldId id="260" r:id="rId16"/>
    <p:sldId id="270" r:id="rId17"/>
    <p:sldId id="263" r:id="rId18"/>
    <p:sldId id="261" r:id="rId19"/>
    <p:sldId id="264" r:id="rId20"/>
    <p:sldId id="265" r:id="rId21"/>
    <p:sldId id="267" r:id="rId22"/>
    <p:sldId id="266" r:id="rId23"/>
    <p:sldId id="284" r:id="rId24"/>
    <p:sldId id="268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Валерьевич. Николаев" initials="ДВН" lastIdx="1" clrIdx="0">
    <p:extLst>
      <p:ext uri="{19B8F6BF-5375-455C-9EA6-DF929625EA0E}">
        <p15:presenceInfo xmlns:p15="http://schemas.microsoft.com/office/powerpoint/2012/main" userId="S-1-5-21-671069389-2217893140-482981574-13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BFEDE-08F6-4F78-9684-653F46B0FF7B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D98A5-6393-41E0-8F6E-D08235A20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07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65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228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328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5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8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85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772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74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25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0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7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7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7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D98A5-6393-41E0-8F6E-D08235A20F2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53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72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74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D98A5-6393-41E0-8F6E-D08235A20F2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3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9CD2F17-844C-4150-8B10-39A45707B72A}" type="datetime1">
              <a:rPr lang="ru-RU" smtClean="0"/>
              <a:t>15.12.2025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3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7F842-EFFC-4C8B-BB76-51BA04C5AF5B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2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13F2-2A94-48EE-9A51-163D9AB7C7A5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52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FD1F-5E77-40BE-BA8E-B95ADF212A0B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946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3FD2-A4C6-4E2C-B73B-915D4F8BBF27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24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064F-7572-4B7F-9FC9-201AC26661D9}" type="datetime1">
              <a:rPr lang="ru-RU" smtClean="0"/>
              <a:t>15.12.2025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9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C19F-7621-4900-8B08-21B5306DE1D5}" type="datetime1">
              <a:rPr lang="ru-RU" smtClean="0"/>
              <a:t>15.12.2025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0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3879-B16C-46E0-B04D-708FFAE6464A}" type="datetime1">
              <a:rPr lang="ru-RU" smtClean="0"/>
              <a:t>15.12.2025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4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A98F-BF0F-4D14-936B-E66A2D2A404F}" type="datetime1">
              <a:rPr lang="ru-RU" smtClean="0"/>
              <a:t>15.12.2025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8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7724-621C-4908-9F63-F20D4F1D2E33}" type="datetime1">
              <a:rPr lang="ru-RU" smtClean="0"/>
              <a:t>15.12.2025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9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197D-8638-44FA-933B-1156E6DCD707}" type="datetime1">
              <a:rPr lang="ru-RU" smtClean="0"/>
              <a:t>15.12.2025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0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2305F-66CC-47B9-8E27-E30920ECAFBC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9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6CB0-96DB-4613-A00D-30E900B8F507}" type="datetime1">
              <a:rPr lang="ru-RU" smtClean="0"/>
              <a:t>15.12.2025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66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25587-D6E3-400E-B98D-04F4A5E465DB}" type="datetime1">
              <a:rPr lang="ru-RU" smtClean="0"/>
              <a:t>15.12.2025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1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D793-86DE-4971-8879-E1BC18D7CAEE}" type="datetime1">
              <a:rPr lang="ru-RU" smtClean="0"/>
              <a:t>15.12.2025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2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5B0C-F032-449E-930D-76A656665C53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6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A762-5306-485A-A14E-E146EC3A7A8F}" type="datetime1">
              <a:rPr lang="ru-RU" smtClean="0"/>
              <a:t>15.12.2025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1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ADCE9-D445-4EAD-B28A-15030F71E11B}" type="datetime1">
              <a:rPr lang="ru-RU" smtClean="0"/>
              <a:t>15.12.2025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DE91-7FE0-4C47-B699-26D3CAF65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68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A25F0-4A42-A27C-521D-91587FAB4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5110" y="2690639"/>
            <a:ext cx="9802546" cy="1476721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«Электромотор»</a:t>
            </a:r>
          </a:p>
        </p:txBody>
      </p:sp>
    </p:spTree>
    <p:extLst>
      <p:ext uri="{BB962C8B-B14F-4D97-AF65-F5344CB8AC3E}">
        <p14:creationId xmlns:p14="http://schemas.microsoft.com/office/powerpoint/2010/main" val="296530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расточки ротора: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диаметр ротора: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мм;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диаметр вала: 8, 17, 35 мм (при заказе оснастки возможно использование валов размерами 5 – 25 мм);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 концентричности после обработки: ≤0.03mm.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Балансировочный станок ротора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веса заготовки (ротора): 2 – 12 кг;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заготовки: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мм;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диаметров вала заготовки: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17, 35 мм (при заказе оснастки возможно использование валов размерами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60 мм);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между точками опоры заготовки: 40 – 200 мм.</a:t>
            </a:r>
          </a:p>
          <a:p>
            <a:pPr marL="81915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8D7D2A-5725-4D2A-B28E-D0FB248C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проведения автоматических испытаний статоров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 постоянному току: 10 мОм-20 кОм;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 изоляции: 1-500 МОм;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на ток утечки: 0,50-3,00 кВ, 0,10-20,00 мА;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графиков переходных процессов.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проведения автоматических испытаний готовой продукции: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Встроенные тестовые задания: испытание на напряжение, сопротивление изоляции, режим холостого хода, мощности;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измерения тока пробоя: 500-4000 В, 0,10-20,00 мА;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времени тестирования: 1-999 с, 1 с/шаг;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измерения сопротивления: 1-500 МОм;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графиков переходных процессов.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915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E7444B-2E71-11F7-8643-DD287075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21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0A2CFE-F9D7-35B5-5CCF-EA5C8437FBE2}"/>
              </a:ext>
            </a:extLst>
          </p:cNvPr>
          <p:cNvSpPr txBox="1">
            <a:spLocks/>
          </p:cNvSpPr>
          <p:nvPr/>
        </p:nvSpPr>
        <p:spPr>
          <a:xfrm>
            <a:off x="1242681" y="361872"/>
            <a:ext cx="10001723" cy="2387600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«Электромотор»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E4BB264-9EA2-F402-8727-9CA82A8F327A}"/>
              </a:ext>
            </a:extLst>
          </p:cNvPr>
          <p:cNvSpPr txBox="1">
            <a:spLocks/>
          </p:cNvSpPr>
          <p:nvPr/>
        </p:nvSpPr>
        <p:spPr>
          <a:xfrm>
            <a:off x="5649362" y="5978839"/>
            <a:ext cx="5595042" cy="517289"/>
          </a:xfrm>
          <a:prstGeom prst="roundRect">
            <a:avLst>
              <a:gd name="adj" fmla="val 35919"/>
            </a:avLst>
          </a:prstGeom>
          <a:solidFill>
            <a:schemeClr val="tx1">
              <a:lumMod val="75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актуальна на 01.12.2025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8469DF8-2657-238E-554A-8074131B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6128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17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КЕР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3049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1,5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150-370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2850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6-12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–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СТ80.О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WEN.M2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1B15B-6985-1025-AE3E-FC934AA1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908" y="3895405"/>
            <a:ext cx="427701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947774-E3A4-89DB-AA54-FD7D914A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3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РКА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8866"/>
          </a:xfrm>
          <a:prstGeom prst="roundRect">
            <a:avLst>
              <a:gd name="adj" fmla="val 281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230/400 В (трехфазный)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2,5/1,4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370-750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1350-2850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СТ80.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OWEN.T5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E3901-74E0-5C37-3EB8-9A0D5F87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38" y="3894013"/>
            <a:ext cx="5196798" cy="2522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47AC2B-66BC-A086-2B3C-F3361BDA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2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КАД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90287"/>
          </a:xfrm>
          <a:prstGeom prst="roundRect">
            <a:avLst>
              <a:gd name="adj" fmla="val 2580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0,8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100-150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2850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5-6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Simel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 87/2072-32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E4582-7180-B854-E410-4DD0809F9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63" y="3898216"/>
            <a:ext cx="5719450" cy="2520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F50440-F1CF-DBB8-F950-C72EA1D1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423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АКАД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-0,06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12657" r="13186" b="5292"/>
          <a:stretch/>
        </p:blipFill>
        <p:spPr>
          <a:xfrm>
            <a:off x="745292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2580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6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12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EBM-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Papst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P2E070-AA26-12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78588-19E2-912B-0A2B-AF2ECC820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643" y="3884933"/>
            <a:ext cx="4585652" cy="2530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DED8C8-757D-663E-DFEC-72275B42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27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АКАД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3049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90-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5,5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110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Импортные аналоги: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L63.T19SX.ICE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L63.T10DX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E0B7F3-652C-1597-12D8-63E225CE2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643" y="3896935"/>
            <a:ext cx="5310009" cy="2518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675687-DCCE-C8BE-6C1C-A7F8CA42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463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МРК-0,25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281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2,0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370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2800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10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20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80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–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R71.T5PRSM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57FB37-E204-9096-1965-DF142A8FDB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17300" r="18858" b="18018"/>
          <a:stretch/>
        </p:blipFill>
        <p:spPr bwMode="auto">
          <a:xfrm>
            <a:off x="5286104" y="3893817"/>
            <a:ext cx="5684478" cy="2521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BF9C4-5BC4-7101-F82A-04D38D77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04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МРК-0,55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187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2750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16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7,5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260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–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L71.T7Q.2V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82C4C5-76FC-7BA7-DA6A-A6E9761F4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2687" r="16485" b="7651"/>
          <a:stretch/>
        </p:blipFill>
        <p:spPr bwMode="auto">
          <a:xfrm>
            <a:off x="5338353" y="3888379"/>
            <a:ext cx="5066169" cy="2527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AC0311-34E2-E028-762B-ADF51CFB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45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 algn="just">
              <a:lnSpc>
                <a:spcPct val="100000"/>
              </a:lnSpc>
              <a:spcBef>
                <a:spcPts val="0"/>
              </a:spcBef>
              <a:buNone/>
              <a:tabLst>
                <a:tab pos="7442200" algn="l"/>
                <a:tab pos="9958388" algn="l"/>
              </a:tabLs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«Электромотор» специализируется на разработке и производстве промышленного электротехнического оборудования, а именно: электродвигателей и насосных агрегатов.</a:t>
            </a:r>
          </a:p>
          <a:p>
            <a:pPr marL="0" indent="361950" algn="just">
              <a:lnSpc>
                <a:spcPct val="100000"/>
              </a:lnSpc>
              <a:spcBef>
                <a:spcPts val="0"/>
              </a:spcBef>
              <a:buNone/>
              <a:tabLst>
                <a:tab pos="7442200" algn="l"/>
                <a:tab pos="9958388" algn="l"/>
              </a:tabLst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defTabSz="825500">
              <a:lnSpc>
                <a:spcPct val="100000"/>
              </a:lnSpc>
              <a:spcBef>
                <a:spcPts val="0"/>
              </a:spcBef>
              <a:buNone/>
              <a:tabLst>
                <a:tab pos="7442200" algn="l"/>
                <a:tab pos="8518525" algn="l"/>
              </a:tabLs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«Электромотор» производит сборку двигателей двух габаритов: 56 и 71 мм, но при использовании специальных кронштейнов имеется возможность изготовления линейки продукции с габаритами 63 и 80 мм.</a:t>
            </a:r>
          </a:p>
          <a:p>
            <a:pPr marL="0" indent="36195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F1D712-FDE9-E54A-3722-7CB4D0A6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29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МРК-0,75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187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3,8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1000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2800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Конденсатор: 16 мкФ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10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460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–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L71.T150.2V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DEF0ED-C0EF-78B3-2815-E58BC5B4B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9967" r="5739" b="16241"/>
          <a:stretch/>
        </p:blipFill>
        <p:spPr bwMode="auto">
          <a:xfrm>
            <a:off x="5268687" y="3891877"/>
            <a:ext cx="6294078" cy="2523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57703C-38F8-A629-DEC8-7F1F3AFA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194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МРК-1,5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FD861-0EFD-EBB0-E671-6DB9DD8CD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413" y="1227930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234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230/400 В (трехфазный)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6,8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17,5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860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–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MEC-80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46BCB7-19AC-1B48-495C-143A9AAE8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809" y="3899871"/>
            <a:ext cx="5710604" cy="2515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38145F-A1DE-4FEF-C156-1A810AB7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33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 МРК-0,75-03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2110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230/400 В (трехфазный)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1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 максимальный: 33 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максимальная: 13 л/мин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Серийная продукция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–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Olympia KX.101T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37987-E395-9F15-DE66-40885A601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2890"/>
            <a:ext cx="4770078" cy="2517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340F43-F36E-00DA-2CAC-B7DA03AA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283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651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0A2CFE-F9D7-35B5-5CCF-EA5C8437FBE2}"/>
              </a:ext>
            </a:extLst>
          </p:cNvPr>
          <p:cNvSpPr txBox="1">
            <a:spLocks/>
          </p:cNvSpPr>
          <p:nvPr/>
        </p:nvSpPr>
        <p:spPr>
          <a:xfrm>
            <a:off x="1242681" y="361872"/>
            <a:ext cx="10001723" cy="2387600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Опытная Продукция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«Электромотор»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E4BB264-9EA2-F402-8727-9CA82A8F327A}"/>
              </a:ext>
            </a:extLst>
          </p:cNvPr>
          <p:cNvSpPr txBox="1">
            <a:spLocks/>
          </p:cNvSpPr>
          <p:nvPr/>
        </p:nvSpPr>
        <p:spPr>
          <a:xfrm>
            <a:off x="5649362" y="5978839"/>
            <a:ext cx="5595042" cy="517289"/>
          </a:xfrm>
          <a:prstGeom prst="roundRect">
            <a:avLst>
              <a:gd name="adj" fmla="val 35919"/>
            </a:avLst>
          </a:prstGeom>
          <a:solidFill>
            <a:schemeClr val="tx1">
              <a:lumMod val="75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актуальна на 01.12.2025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8469DF8-2657-238E-554A-8074131B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6128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23</a:t>
            </a:fld>
            <a:endParaRPr lang="ru-RU" dirty="0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3CBC6CAB-F1BC-21BA-1C46-5DC07D96A5D0}"/>
              </a:ext>
            </a:extLst>
          </p:cNvPr>
          <p:cNvSpPr txBox="1">
            <a:spLocks/>
          </p:cNvSpPr>
          <p:nvPr/>
        </p:nvSpPr>
        <p:spPr>
          <a:xfrm>
            <a:off x="1242681" y="3062114"/>
            <a:ext cx="5595042" cy="1609474"/>
          </a:xfrm>
          <a:prstGeom prst="roundRect">
            <a:avLst>
              <a:gd name="adj" fmla="val 7793"/>
            </a:avLst>
          </a:prstGeom>
          <a:solidFill>
            <a:schemeClr val="tx1">
              <a:lumMod val="85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Серийное изготовление возможно при согласовании конструкции и докупке дополнительной оснастки</a:t>
            </a:r>
          </a:p>
        </p:txBody>
      </p:sp>
    </p:spTree>
    <p:extLst>
      <p:ext uri="{BB962C8B-B14F-4D97-AF65-F5344CB8AC3E}">
        <p14:creationId xmlns:p14="http://schemas.microsoft.com/office/powerpoint/2010/main" val="3904417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Двухскоростной Двигатель АМ-132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234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Δ400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В (трехфазный)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7,2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7,7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710-1410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Опытное изделие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 </a:t>
            </a:r>
            <a:b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 132S-8/4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070D8D-D17B-AABC-D9FD-5AB78FA6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75" y="2561667"/>
            <a:ext cx="6401942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6B5CE3-564E-B602-A1A1-0CE0F77E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094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Вентиляторы Осевые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3049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В (трехфазные)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0,3-2,0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150-370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1400-2900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Опытное изделие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EBM-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Papst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S2E250-AL06-01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945CA-7ACD-0DAF-8A51-054B4A6B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5" b="2652"/>
          <a:stretch/>
        </p:blipFill>
        <p:spPr bwMode="auto">
          <a:xfrm>
            <a:off x="5339126" y="1875313"/>
            <a:ext cx="6188411" cy="3892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25113E8-FF16-2786-6074-ECD58BCB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17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31B7C-1B94-5DF8-789B-C757447F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165464"/>
            <a:ext cx="9902826" cy="1062467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Вентиляторы центробежные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4F286-07E2-FF27-A32A-3A9209E3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587" y="1227930"/>
            <a:ext cx="3856037" cy="5187475"/>
          </a:xfrm>
          <a:prstGeom prst="roundRect">
            <a:avLst>
              <a:gd name="adj" fmla="val 2815"/>
            </a:avLst>
          </a:prstGeom>
          <a:solidFill>
            <a:schemeClr val="tx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В (однофазный)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В (трехфазные)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Ток: 0,3-2,0 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150-370 Вт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вращения: 1400-2900 об/мин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Опытное изделие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Импортный аналог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EBM-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Papst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К-АС160-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D230-16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2B6E64-F82A-5F05-591B-B55B1A0FE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" t="3372"/>
          <a:stretch/>
        </p:blipFill>
        <p:spPr bwMode="auto">
          <a:xfrm>
            <a:off x="5243332" y="1522664"/>
            <a:ext cx="6269399" cy="459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77BFB5-CA99-AE4D-D637-1C868668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92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 algn="just">
              <a:lnSpc>
                <a:spcPct val="90000"/>
              </a:lnSpc>
              <a:spcBef>
                <a:spcPts val="0"/>
              </a:spcBef>
              <a:buNone/>
              <a:tabLst>
                <a:tab pos="7442200" algn="l"/>
                <a:tab pos="9958388" algn="l"/>
              </a:tabLs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имеется оборудование для изготовления пластин статора с наружными размерами ∅137 (под вал диаметром 20 мм, длиной пакета от 21 до 135 мм, для двигателей с мощностью от 0,15 до 2 кВт) и ∅100 мм (под вал диаметром 16 мм , длиной пакета от 21 до 60 м, для двигателей с мощностью от 0,09 до 0,25 кВт).</a:t>
            </a:r>
          </a:p>
          <a:p>
            <a:pPr marL="0" indent="361950" algn="just">
              <a:lnSpc>
                <a:spcPct val="90000"/>
              </a:lnSpc>
              <a:spcBef>
                <a:spcPts val="0"/>
              </a:spcBef>
              <a:buNone/>
              <a:tabLst>
                <a:tab pos="7442200" algn="l"/>
                <a:tab pos="9958388" algn="l"/>
              </a:tabLst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вашей заявке можем разработать, заказать оборудование и изготовить двигатели увеличенных габаритов и иных типоразмеров.</a:t>
            </a:r>
          </a:p>
          <a:p>
            <a:pPr marL="0" indent="361950" algn="just">
              <a:lnSpc>
                <a:spcPct val="100000"/>
              </a:lnSpc>
              <a:spcBef>
                <a:spcPts val="0"/>
              </a:spcBef>
              <a:buNone/>
              <a:tabLst>
                <a:tab pos="7442200" algn="l"/>
                <a:tab pos="9958388" algn="l"/>
              </a:tabLs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F1D712-FDE9-E54A-3722-7CB4D0A6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43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0A2CFE-F9D7-35B5-5CCF-EA5C8437FBE2}"/>
              </a:ext>
            </a:extLst>
          </p:cNvPr>
          <p:cNvSpPr txBox="1">
            <a:spLocks/>
          </p:cNvSpPr>
          <p:nvPr/>
        </p:nvSpPr>
        <p:spPr>
          <a:xfrm>
            <a:off x="1242681" y="361872"/>
            <a:ext cx="10001723" cy="2387600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станочного оборудования</a:t>
            </a:r>
          </a:p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«Электромотор»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E4BB264-9EA2-F402-8727-9CA82A8F327A}"/>
              </a:ext>
            </a:extLst>
          </p:cNvPr>
          <p:cNvSpPr txBox="1">
            <a:spLocks/>
          </p:cNvSpPr>
          <p:nvPr/>
        </p:nvSpPr>
        <p:spPr>
          <a:xfrm>
            <a:off x="5649362" y="5978839"/>
            <a:ext cx="5595042" cy="517289"/>
          </a:xfrm>
          <a:prstGeom prst="roundRect">
            <a:avLst>
              <a:gd name="adj" fmla="val 35919"/>
            </a:avLst>
          </a:prstGeom>
          <a:solidFill>
            <a:schemeClr val="tx1">
              <a:lumMod val="75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актуальна на 01.12.2025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8469DF8-2657-238E-554A-8074131B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6128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8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Машина литья под давлением с холодной вертикальной камерой прессования</a:t>
            </a:r>
          </a:p>
          <a:p>
            <a:pPr marL="70485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 изготовление короткозамкнутых колец ротора;</a:t>
            </a:r>
          </a:p>
          <a:p>
            <a:pPr marL="70485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 алюминия: А0 или А7Е;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Усилие запирания: 630 кН;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впрыскивающего цилиндра: 150 мм;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Усилие впрыска: 70 – 400 кН (мин-макс);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диаметр ротора: 55 и 70 мм (при заказе оснастки возможно использование с ротором диаметром до 100 мм);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ротора: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 35, 40, 50, 70, 90, 120, 135 мм (при заказе оснастки возможно использование с ротором высотой до 140 мм);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 плавильной печи 250 кг;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цикла: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сек.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8D7D2A-5725-4D2A-B28E-D0FB248C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80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пресс с системой размотки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Номинальное давление: 2000 кН;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ударов: 160 – 350 раз/мин;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штампа</a:t>
            </a: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380 – 480 мм;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Рабочая область: 1750×1000 мм;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сброса основного материала: 1450×260 мм;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переднего проема: 1755 мм;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ленты: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 мм;</a:t>
            </a:r>
          </a:p>
          <a:p>
            <a:pPr marL="714375" indent="-3492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Толщина ленты: 0,35 – 0,6 мм;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8D7D2A-5725-4D2A-B28E-D0FB248C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40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вставки пазовой изоляции: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изоляционной ленты: 0,188 – 0,35 мм;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магнитопровода статора: 21 – 135 мм; 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изоляции одного паза: 0,8 сек/1 паз;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Напряжение: 380 В, 50/60 Гц;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Мощность: 0,75 кВт.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Двухголовая намоточная машина: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станции, одновременная намотка двух станций;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проволоки: 0,18 – 1,2 мм;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оснастки для катушек: 135 мм;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Наружный диаметр статора: 100 и 137 мм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заказе оснастки возможно использование статора с диаметром до </a:t>
            </a: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мм).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8D7D2A-5725-4D2A-B28E-D0FB248C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22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втягивания обмотки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витков катушек статора: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мм;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диаметр статора: 100 и 137 мм (при заказе оснастки возможно использование статора диаметром до 160 мм);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диаметр статора: 55 и 70 мм (при заказе оснастки возможно использование статора диаметрами 30 – 110 мм);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пазов статора: 24 шт;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размер провода: 0,67 мм.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предварительной формовки обмотки: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диаметр статора: 55 и 70 мм (при заказе оснастки возможно использование статора диаметрами 30 – 100 мм);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диаметр статора: 100 и 137 мм (при заказе оснастки возможно использование статора диаметром до 160 мм);</a:t>
            </a:r>
          </a:p>
          <a:p>
            <a:pPr marL="714375" indent="-352425" algn="just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лобовых частей: 20 – 150 мм.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E7444B-2E71-11F7-8643-DD287075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15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BE39FAF-AF00-0641-B89E-62C51541130F}"/>
              </a:ext>
            </a:extLst>
          </p:cNvPr>
          <p:cNvSpPr txBox="1">
            <a:spLocks/>
          </p:cNvSpPr>
          <p:nvPr/>
        </p:nvSpPr>
        <p:spPr>
          <a:xfrm>
            <a:off x="996541" y="339656"/>
            <a:ext cx="10254933" cy="6122104"/>
          </a:xfrm>
          <a:prstGeom prst="round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двухсторонней бандажировки: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диаметр статора: 55 и 70 мм (при заказе оснастки возможно использование статора диаметрами 30 – 100 мм);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диаметр статора: 100 и 137 мм (при заказе оснастки возможно использование статора диаметром до 160 мм);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лобовых частей обмотки: 20 – 90 мм;</a:t>
            </a:r>
          </a:p>
          <a:p>
            <a:pPr marL="714375" indent="-3492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Производительность: 0,8 сек/1 паз.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для окончательной формовки обмотки: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диаметр статора: 55 и 70 мм (при заказе оснастки возможно использование статора диаметрами 30 – 100 мм);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диаметр статора: 100 и 137 мм (при заказе оснастки возможно использование статора диаметром до 160 мм);</a:t>
            </a:r>
          </a:p>
          <a:p>
            <a:pPr marL="714375" indent="-3524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витка: 20 – 150мм.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E7444B-2E71-11F7-8643-DD287075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911" y="6492875"/>
            <a:ext cx="771089" cy="365125"/>
          </a:xfrm>
        </p:spPr>
        <p:txBody>
          <a:bodyPr/>
          <a:lstStyle/>
          <a:p>
            <a:fld id="{5E32DE91-7FE0-4C47-B699-26D3CAF655B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285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552</TotalTime>
  <Words>1550</Words>
  <Application>Microsoft Office PowerPoint</Application>
  <PresentationFormat>Широкоэкранный</PresentationFormat>
  <Paragraphs>332</Paragraphs>
  <Slides>26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Tw Cen MT</vt:lpstr>
      <vt:lpstr>Wingdings</vt:lpstr>
      <vt:lpstr>Контур</vt:lpstr>
      <vt:lpstr>ООО «Электромотор»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Двигатель КЕР</vt:lpstr>
      <vt:lpstr>Двигатель РКА</vt:lpstr>
      <vt:lpstr>Двигатель КАД</vt:lpstr>
      <vt:lpstr>Насос АКАД-0,06</vt:lpstr>
      <vt:lpstr>Насос АКАД</vt:lpstr>
      <vt:lpstr>Насос МРК-0,25</vt:lpstr>
      <vt:lpstr>Насос МРК-0,55</vt:lpstr>
      <vt:lpstr>Насос МРК-0,75</vt:lpstr>
      <vt:lpstr>Насос МРК-1,5</vt:lpstr>
      <vt:lpstr>Насос МРК-0,75-03</vt:lpstr>
      <vt:lpstr>Презентация PowerPoint</vt:lpstr>
      <vt:lpstr>Двухскоростной Двигатель АМ-132</vt:lpstr>
      <vt:lpstr>Вентиляторы Осевые</vt:lpstr>
      <vt:lpstr>Вентиляторы центробежные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Дмитрий Валерьевич. Николаев</dc:creator>
  <cp:lastModifiedBy>Дмитрий Валерьевич. Николаев</cp:lastModifiedBy>
  <cp:revision>71</cp:revision>
  <dcterms:created xsi:type="dcterms:W3CDTF">2025-12-01T05:46:37Z</dcterms:created>
  <dcterms:modified xsi:type="dcterms:W3CDTF">2025-12-15T12:08:42Z</dcterms:modified>
</cp:coreProperties>
</file>